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Instrument Sans Medium" panose="020B0604020202020204" charset="0"/>
      <p:regular r:id="rId21"/>
    </p:embeddedFont>
    <p:embeddedFont>
      <p:font typeface="Instrument Sans Semi Bold" panose="020B0604020202020204" charset="0"/>
      <p:regular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5" d="100"/>
          <a:sy n="105" d="100"/>
        </p:scale>
        <p:origin x="2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61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FCA4F-858F-C536-66EA-65ECC8314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5A1D140-15A8-0DBA-3139-0E2A978F4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3FA5C6-FE91-66AA-D998-84BB2C058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BCE279-DF68-2E4E-A988-C0C2A0AB4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A6CA24-03ED-5ADF-072C-11B2821BC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6663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F1871-E26E-35FB-E3E9-27773FDBC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75700A-05B9-92D4-338A-AEC25E242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B107B7-0F1F-4004-0C1D-BFE94243B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7CE7BD-D130-1C42-5B3C-C050B3DA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1D1AD9-00BE-658C-8A49-657C16B02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00440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5F9EDAF-5232-0A99-3748-60AFB3CD6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C6A8F6B-90B7-DAE5-6946-928F28DBE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228F43-D6D4-7A77-0DB8-F5AFEDB72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9C2656-CAA5-9544-21D5-1C96847BB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3468D0-77C7-443D-A9EB-E824E86ED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8375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197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6732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573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507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62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187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26186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978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8C0712-E69B-29D1-497A-E305579E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268FA6-3939-F9EB-7B18-490BDFA3A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4343FC-39C0-2102-2AFD-9C4311B1D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48E76D-1A06-191F-6F35-B52201ADC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A270FB-E31C-621F-49C9-7CA3E54A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905840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6913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087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1451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70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7396B-4A19-A73D-3C85-0B22A696E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35E462-96DA-1C2B-D1BD-4EF57EBE9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495050-3046-C9DA-5373-967362DF0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9DC65B-1DAF-D05B-CA21-68181413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3E3A4D-032B-69DF-8233-DE28C98C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056636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0402CE-AFD0-8C82-85D4-473C0DA93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7F669-DDAB-1293-D0BB-E391394EA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DE70FD-93AB-00A2-7914-7E7381AE0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D4E368-CB73-1762-6316-BD638BF0D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4BC4E6-0D77-2378-1B47-DB8A7E4DA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496DB3-53CE-F9A5-892D-72EFE489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247594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4FC436-89E7-DA93-FB80-5238AF924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BB24D7-3C7C-6CD6-F22F-ED062D00F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B69638-BD7C-83CA-376D-CEBFB8783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882E24-3E9D-412B-9E99-3643E61C4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D46CCF-40AE-8B99-188A-FAB72678B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FA4D55-0045-491F-2BA1-F935BA3E5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D9D94D1-5F48-9316-C586-542B3A0E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998D7D5-3D5E-A4DB-7EFB-3F294AAD1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99892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7465DA-93D4-F8AA-13FA-CB7DE35D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DA19C82-36D5-90C6-1B72-55F4D10D9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CAE88F5-71E5-E0D7-35AF-66A3B9A5B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BE7BA3C-6662-0C10-F7BD-531ED9467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94550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DA66AAE-8934-4546-F42F-CB509C57B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07A1BF8-C8A3-9E7C-B9FD-D84154D42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7E7F44-DF8E-7930-4AF0-F83D71D5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6386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DC28C4-E9B9-7481-C280-9768EE21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8D3C3D-486A-5A1B-217A-AACA04792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3029DB-8582-97E8-C4BC-9DBE9D1B5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A3A409-9000-083F-ADF9-35C0874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E53D0B-DC44-69A8-77C6-1D69B8CBE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EE7107-F985-89B9-DBA4-38CD69768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4382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E14EB-77AE-EA3E-5E4E-74A51AAD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12F03D7-27B6-0C60-C83F-1E8123CC7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DEB7C2-0C72-6EA3-C003-881871059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2AC58F6-E9EA-5A41-1CD4-205F44456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79200F5-55FA-D457-AB3D-123768C5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96934D-1E8A-E080-5B0A-1022C8EA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560105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1B82-9722-549C-3E1A-16931DC17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F46C1B-F0D3-DB97-6EB1-5616EFECA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8E8BDE-77F2-8185-4042-50EFD3B696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3525C-9881-4644-9810-CC72868F6351}" type="datetimeFigureOut">
              <a:rPr lang="ru-RU" smtClean="0"/>
              <a:t>11.11.2025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CD023F-3688-2102-6E59-981667C70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332258-F56A-9316-4EB8-9A65F89A8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C0949-B3C5-491D-9F8D-CD49615311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75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190" y="1445777"/>
            <a:ext cx="842941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Описание предметной области «Автосалон»</a:t>
            </a:r>
            <a:endParaRPr lang="en-US" sz="4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EE025C1-B503-DD85-2615-B5D17C204BB8}"/>
              </a:ext>
            </a:extLst>
          </p:cNvPr>
          <p:cNvSpPr/>
          <p:nvPr/>
        </p:nvSpPr>
        <p:spPr>
          <a:xfrm>
            <a:off x="628190" y="6353412"/>
            <a:ext cx="7556421" cy="770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Выполнил: Мартынов А.С. </a:t>
            </a:r>
            <a:br>
              <a:rPr lang="ru-RU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ru-RU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Группа: ПР-41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330" y="930110"/>
            <a:ext cx="95626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Диаграмма состояний автомобиля</a:t>
            </a:r>
            <a:endParaRPr lang="en-US" sz="44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09617E-C77A-E546-70C6-172D35837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555" y="1784032"/>
            <a:ext cx="9701164" cy="61383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1244817"/>
            <a:ext cx="13155930" cy="690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Операции</a:t>
            </a:r>
            <a:r>
              <a:rPr lang="en-US" sz="4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участников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7235" y="2316837"/>
            <a:ext cx="4244816" cy="2729865"/>
          </a:xfrm>
          <a:prstGeom prst="roundRect">
            <a:avLst>
              <a:gd name="adj" fmla="val 6945"/>
            </a:avLst>
          </a:prstGeom>
          <a:solidFill>
            <a:srgbClr val="CEE6FD"/>
          </a:solidFill>
          <a:ln/>
        </p:spPr>
      </p:sp>
      <p:sp>
        <p:nvSpPr>
          <p:cNvPr id="4" name="Shape 2"/>
          <p:cNvSpPr/>
          <p:nvPr/>
        </p:nvSpPr>
        <p:spPr>
          <a:xfrm>
            <a:off x="947857" y="2527459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84C1FA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569" y="2701171"/>
            <a:ext cx="284321" cy="2843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47857" y="3369945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Клиент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47857" y="3825240"/>
            <a:ext cx="3823573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Поиск автомобиля, тест-драйв, согласование условий, подписание договора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2673" y="2316837"/>
            <a:ext cx="4244935" cy="2729865"/>
          </a:xfrm>
          <a:prstGeom prst="roundRect">
            <a:avLst>
              <a:gd name="adj" fmla="val 6945"/>
            </a:avLst>
          </a:prstGeom>
          <a:solidFill>
            <a:srgbClr val="CEE6FD"/>
          </a:solidFill>
          <a:ln/>
        </p:spPr>
      </p:sp>
      <p:sp>
        <p:nvSpPr>
          <p:cNvPr id="9" name="Shape 6"/>
          <p:cNvSpPr/>
          <p:nvPr/>
        </p:nvSpPr>
        <p:spPr>
          <a:xfrm>
            <a:off x="5403294" y="2527459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84C1F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7007" y="2701171"/>
            <a:ext cx="284321" cy="28432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03294" y="3369945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Менеджер продаж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5403294" y="3825240"/>
            <a:ext cx="3823692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Консультирование, организация тест-драйва, ведение переговоров, оформление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9648230" y="2316837"/>
            <a:ext cx="4244816" cy="2729865"/>
          </a:xfrm>
          <a:prstGeom prst="roundRect">
            <a:avLst>
              <a:gd name="adj" fmla="val 6945"/>
            </a:avLst>
          </a:prstGeom>
          <a:solidFill>
            <a:srgbClr val="CEE6FD"/>
          </a:solidFill>
          <a:ln/>
        </p:spPr>
      </p:sp>
      <p:sp>
        <p:nvSpPr>
          <p:cNvPr id="14" name="Shape 10"/>
          <p:cNvSpPr/>
          <p:nvPr/>
        </p:nvSpPr>
        <p:spPr>
          <a:xfrm>
            <a:off x="9858851" y="2527459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84C1FA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32563" y="2701171"/>
            <a:ext cx="284321" cy="28432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58851" y="3369945"/>
            <a:ext cx="319623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Финансовый специалист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9858851" y="3825240"/>
            <a:ext cx="3823573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Оценка кредитоспособности, оформление кредитной заявки, расчёты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37235" y="5257324"/>
            <a:ext cx="6472595" cy="2392918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19" name="Shape 14"/>
          <p:cNvSpPr/>
          <p:nvPr/>
        </p:nvSpPr>
        <p:spPr>
          <a:xfrm>
            <a:off x="947857" y="5467945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84C1FA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1569" y="5641658"/>
            <a:ext cx="284321" cy="28432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47857" y="6310432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Банк-партнёр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947857" y="6765727"/>
            <a:ext cx="6051352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Проверка документов, одобрение кредита, перечисление средств</a:t>
            </a:r>
            <a:endParaRPr lang="en-US" sz="1650" dirty="0"/>
          </a:p>
        </p:txBody>
      </p:sp>
      <p:sp>
        <p:nvSpPr>
          <p:cNvPr id="23" name="Shape 17"/>
          <p:cNvSpPr/>
          <p:nvPr/>
        </p:nvSpPr>
        <p:spPr>
          <a:xfrm>
            <a:off x="7420451" y="5257324"/>
            <a:ext cx="6472595" cy="2392918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24" name="Shape 18"/>
          <p:cNvSpPr/>
          <p:nvPr/>
        </p:nvSpPr>
        <p:spPr>
          <a:xfrm>
            <a:off x="7631073" y="5467945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84C1FA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04785" y="5641658"/>
            <a:ext cx="284321" cy="28432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31073" y="6310432"/>
            <a:ext cx="266390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Страховая компания</a:t>
            </a:r>
            <a:endParaRPr lang="en-US" sz="2050" dirty="0"/>
          </a:p>
        </p:txBody>
      </p:sp>
      <p:sp>
        <p:nvSpPr>
          <p:cNvPr id="27" name="Text 20"/>
          <p:cNvSpPr/>
          <p:nvPr/>
        </p:nvSpPr>
        <p:spPr>
          <a:xfrm>
            <a:off x="7631073" y="6765727"/>
            <a:ext cx="6051352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Оформление полиса КАСКО, расчёт премии, выдача документов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87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682" y="3041452"/>
            <a:ext cx="4969312" cy="621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Заключение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3524726" y="3827145"/>
            <a:ext cx="5684482" cy="3274182"/>
          </a:xfrm>
          <a:prstGeom prst="roundRect">
            <a:avLst>
              <a:gd name="adj" fmla="val 7017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405" y="3730824"/>
            <a:ext cx="316700" cy="31670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2508" y="6932474"/>
            <a:ext cx="316700" cy="3167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012412" y="4114800"/>
            <a:ext cx="4831936" cy="2985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Построены</a:t>
            </a:r>
            <a:r>
              <a:rPr lang="en-US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и проанализированы диаграммы бизнес-процессов автосалона, выявлены ключевые сущности, действующие лица и этапы </a:t>
            </a:r>
            <a:r>
              <a:rPr lang="en-US" sz="240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взаимодействия</a:t>
            </a:r>
            <a:r>
              <a:rPr lang="en-US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ru-RU" sz="2400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</a:t>
            </a:r>
            <a:r>
              <a:rPr lang="en-US" sz="240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азработана</a:t>
            </a:r>
            <a:r>
              <a:rPr lang="en-US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модель</a:t>
            </a:r>
            <a:r>
              <a:rPr lang="en-US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процесса</a:t>
            </a:r>
            <a:r>
              <a:rPr lang="en-US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продажи</a:t>
            </a:r>
            <a:endParaRPr lang="en-US" sz="2400" dirty="0"/>
          </a:p>
        </p:txBody>
      </p:sp>
      <p:sp>
        <p:nvSpPr>
          <p:cNvPr id="16" name="Text 7"/>
          <p:cNvSpPr/>
          <p:nvPr/>
        </p:nvSpPr>
        <p:spPr>
          <a:xfrm>
            <a:off x="695682" y="6733699"/>
            <a:ext cx="13239036" cy="397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185" y="662345"/>
            <a:ext cx="6313289" cy="641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Введение и актуальность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8185" y="1816537"/>
            <a:ext cx="2840950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 предметной области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8185" y="2342317"/>
            <a:ext cx="6346746" cy="1313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Автосалон — ключевое звено в цепочке распределения автомобилей. Основная деятельность: подбор, демонстрация и продажа транспортных средств клиентам с предоставлением финансовых услуг и страховки.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573089" y="1816537"/>
            <a:ext cx="256520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Почему это важно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573089" y="2342317"/>
            <a:ext cx="6346746" cy="1313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Эффективные процессы напрямую влияют на прибыльность, скорость сделки, удовлетворённость клиентов и конкурентоспособность. Оптимизация может снизить время обработки заявок и улучшить качество обслуживания.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18185" y="4173845"/>
            <a:ext cx="13194030" cy="33218"/>
          </a:xfrm>
          <a:prstGeom prst="rect">
            <a:avLst/>
          </a:prstGeom>
          <a:solidFill>
            <a:srgbClr val="1E3063">
              <a:alpha val="5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18185" y="4514731"/>
            <a:ext cx="274165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Цель и задачи работы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18185" y="5143143"/>
            <a:ext cx="461724" cy="461724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</p:sp>
      <p:sp>
        <p:nvSpPr>
          <p:cNvPr id="10" name="Text 8"/>
          <p:cNvSpPr/>
          <p:nvPr/>
        </p:nvSpPr>
        <p:spPr>
          <a:xfrm>
            <a:off x="783466" y="5251496"/>
            <a:ext cx="307777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1385054" y="5213628"/>
            <a:ext cx="3670459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Выявить ключевые сущности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385054" y="5657374"/>
            <a:ext cx="580191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Определить основные действующих лиц и данные в системе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443430" y="5143143"/>
            <a:ext cx="461724" cy="461724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</p:sp>
      <p:sp>
        <p:nvSpPr>
          <p:cNvPr id="14" name="Text 12"/>
          <p:cNvSpPr/>
          <p:nvPr/>
        </p:nvSpPr>
        <p:spPr>
          <a:xfrm>
            <a:off x="7520403" y="5218005"/>
            <a:ext cx="307777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8110299" y="5213628"/>
            <a:ext cx="4762976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Описать и визуализировать процессы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8110299" y="5657374"/>
            <a:ext cx="580191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Построить диаграммы всех основных бизнес-процессов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18185" y="6724531"/>
            <a:ext cx="461724" cy="461724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</p:sp>
      <p:sp>
        <p:nvSpPr>
          <p:cNvPr id="18" name="Text 16"/>
          <p:cNvSpPr/>
          <p:nvPr/>
        </p:nvSpPr>
        <p:spPr>
          <a:xfrm>
            <a:off x="783465" y="6801564"/>
            <a:ext cx="307777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7"/>
          <p:cNvSpPr/>
          <p:nvPr/>
        </p:nvSpPr>
        <p:spPr>
          <a:xfrm>
            <a:off x="1385054" y="6795016"/>
            <a:ext cx="405574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Анализировать взаимодействия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1385054" y="7238762"/>
            <a:ext cx="580191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Изучить коммуникацию между участниками процесса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443430" y="6724531"/>
            <a:ext cx="461724" cy="461724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</p:sp>
      <p:sp>
        <p:nvSpPr>
          <p:cNvPr id="22" name="Text 20"/>
          <p:cNvSpPr/>
          <p:nvPr/>
        </p:nvSpPr>
        <p:spPr>
          <a:xfrm>
            <a:off x="7520402" y="6801564"/>
            <a:ext cx="307777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8110299" y="6795016"/>
            <a:ext cx="3359944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Предложить оптимизацию</a:t>
            </a:r>
            <a:endParaRPr lang="en-US" sz="2000" dirty="0"/>
          </a:p>
        </p:txBody>
      </p:sp>
      <p:sp>
        <p:nvSpPr>
          <p:cNvPr id="24" name="Text 22"/>
          <p:cNvSpPr/>
          <p:nvPr/>
        </p:nvSpPr>
        <p:spPr>
          <a:xfrm>
            <a:off x="8110299" y="7238762"/>
            <a:ext cx="580191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Выявить узкие места и направления для улучшения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769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Ключевые сущности и действующие лица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22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Основные сущности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2033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Автомобиль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товар с VIN, моделью, статусом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0084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Клиент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физическое лицо, покупатель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135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Договор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акт купли-продажи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6186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Заявка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запрос на покупку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0608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Финансовый договор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кредит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2622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Действующие лица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6321" y="32033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Клиент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инициирует покупку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0084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Менеджер по продажам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координирует весь процесс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48135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Специалист по финансам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оформляет кредиты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56186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Банк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внешний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партн</a:t>
            </a:r>
            <a:r>
              <a:rPr lang="ru-RU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е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 для финансирования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6321" y="642377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Страховая компания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внешний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партн</a:t>
            </a:r>
            <a:r>
              <a:rPr lang="ru-RU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е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 для страховки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418" y="694114"/>
            <a:ext cx="6961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Диаграмма прецедентов 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5720417" y="2082801"/>
            <a:ext cx="6544153" cy="2031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 данной диаграмме мы видим всех основных участников процесса и их ключевые взаимодействия с системой автосалона.</a:t>
            </a:r>
            <a:endParaRPr lang="en-US" sz="17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C51E60-92E4-7E08-67FB-CD283609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78" y="328400"/>
            <a:ext cx="3463007" cy="77237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563"/>
            <a:ext cx="7934682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ru-RU" sz="3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Этапы процесса продажи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438" y="1600081"/>
            <a:ext cx="529955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34912" y="1784389"/>
            <a:ext cx="2208452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Первичный контакт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3434911" y="2183130"/>
            <a:ext cx="722546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Клиент обращается в салон, менеджер выявляет потребности и предпочтения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020" y="2890837"/>
            <a:ext cx="529955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711494" y="3075146"/>
            <a:ext cx="259947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Подбор и демонстрация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3711493" y="3473886"/>
            <a:ext cx="706688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Предложение подходящих моделей, осмотр автомобиля, организация тест-драйва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602" y="4181594"/>
            <a:ext cx="529955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988075" y="4365902"/>
            <a:ext cx="243441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Согласование условий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3988076" y="4764643"/>
            <a:ext cx="690830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Обсуждение цены, выбор формы оплаты (наличная, </a:t>
            </a:r>
            <a:r>
              <a:rPr lang="en-US" sz="14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кредит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303" y="5472350"/>
            <a:ext cx="529955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264777" y="5656659"/>
            <a:ext cx="2730651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Оформление документов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4264777" y="6055399"/>
            <a:ext cx="674966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Подготовка договора, оформление кредита и страховки, подписание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231" y="6725959"/>
            <a:ext cx="529955" cy="11430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626705" y="6910268"/>
            <a:ext cx="2208452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Завершение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4626705" y="7309008"/>
            <a:ext cx="690830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Осуществление оплаты, передача ключей, регистрация автомобиля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8270" y="1082873"/>
            <a:ext cx="71363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Диаграмма деятельности 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158270" y="2423886"/>
            <a:ext cx="7136368" cy="1993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оказывает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полный алгоритм процесса продажи от первого контакта до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передачи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автом</a:t>
            </a:r>
            <a:r>
              <a:rPr lang="ru-RU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биля</a:t>
            </a:r>
            <a:endParaRPr lang="en-US" sz="17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CC41D6-1BF4-FF55-BB5A-D4F79554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" y="-1"/>
            <a:ext cx="4057779" cy="82110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7084"/>
            <a:ext cx="78901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Взаимодействие участников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104078"/>
            <a:ext cx="6407944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Роль менеджера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385179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Является центральной фигурой, координирует всех участников и отслеживает статусы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104078"/>
            <a:ext cx="6408063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85842" y="3361373"/>
            <a:ext cx="33554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Подключение финансов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85842" y="3851791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После согласования условий специалист начинает подготовку кредитной заявки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061704"/>
            <a:ext cx="6407944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51084" y="5318998"/>
            <a:ext cx="35842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Взаимодействие с банком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51084" y="5809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Передача документов, получение одобрения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креди</a:t>
            </a:r>
            <a:r>
              <a:rPr lang="ru-RU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5061704"/>
            <a:ext cx="6408063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85842" y="5318998"/>
            <a:ext cx="32732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Страховое оформление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5842" y="580941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Параллельно с кредитом оформляется полис КАСКО по требованию банка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6590" y="1534775"/>
            <a:ext cx="89833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Диаграмма последовательности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6795" y="2424333"/>
            <a:ext cx="7565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оказывает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кто, когда и с кем взаимодействует на каждом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этапе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сделки</a:t>
            </a:r>
            <a:endParaRPr lang="en-US" sz="17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006A33-858D-A4F3-9D58-AAE31D319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409" y="100800"/>
            <a:ext cx="5313800" cy="802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81953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Состояния </a:t>
            </a:r>
            <a:r>
              <a:rPr lang="en-US" sz="4450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автомобиля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3710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На складе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61429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Автомобиль готов к продаже, требуется подготовка и документирование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3492" y="3069669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143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Зарезервирован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63413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Клиент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вн</a:t>
            </a:r>
            <a:r>
              <a:rPr lang="ru-RU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е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 аванс, начинается оформление документов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3010" y="2804993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37786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Ожидание оплаты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269105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Остаток денежных средств находится на этапе перевода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19423" y="4491752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7790" y="5413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Передача клиенту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37790" y="590419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Полная оплата произведена, автомобиль готов к передаче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70564" y="5798820"/>
            <a:ext cx="339328" cy="33932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857256" y="500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Продан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93790" y="5495449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Документы зарегистрированы, автомобиль у владельца</a:t>
            </a:r>
            <a:endParaRPr lang="en-US" sz="17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10595" y="4920020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488</Words>
  <Application>Microsoft Office PowerPoint</Application>
  <PresentationFormat>Произвольный</PresentationFormat>
  <Paragraphs>97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Instrument Sans Medium</vt:lpstr>
      <vt:lpstr>Calibri</vt:lpstr>
      <vt:lpstr>Arial</vt:lpstr>
      <vt:lpstr>Instrument Sans Semi Bold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st310-04</cp:lastModifiedBy>
  <cp:revision>16</cp:revision>
  <dcterms:created xsi:type="dcterms:W3CDTF">2025-11-09T13:22:35Z</dcterms:created>
  <dcterms:modified xsi:type="dcterms:W3CDTF">2025-11-11T03:49:28Z</dcterms:modified>
</cp:coreProperties>
</file>